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90" r:id="rId4"/>
    <p:sldId id="262" r:id="rId5"/>
    <p:sldId id="292" r:id="rId6"/>
    <p:sldId id="291" r:id="rId7"/>
    <p:sldId id="314" r:id="rId8"/>
    <p:sldId id="315" r:id="rId9"/>
    <p:sldId id="316" r:id="rId10"/>
    <p:sldId id="317" r:id="rId11"/>
    <p:sldId id="318" r:id="rId12"/>
    <p:sldId id="319" r:id="rId13"/>
    <p:sldId id="307" r:id="rId14"/>
    <p:sldId id="293" r:id="rId15"/>
    <p:sldId id="294" r:id="rId16"/>
    <p:sldId id="295" r:id="rId17"/>
    <p:sldId id="296" r:id="rId18"/>
    <p:sldId id="297" r:id="rId19"/>
    <p:sldId id="298" r:id="rId20"/>
    <p:sldId id="299" r:id="rId21"/>
    <p:sldId id="273" r:id="rId22"/>
    <p:sldId id="300" r:id="rId23"/>
    <p:sldId id="301" r:id="rId24"/>
    <p:sldId id="302" r:id="rId25"/>
    <p:sldId id="303" r:id="rId26"/>
    <p:sldId id="304" r:id="rId27"/>
    <p:sldId id="305" r:id="rId28"/>
    <p:sldId id="306" r:id="rId29"/>
    <p:sldId id="309" r:id="rId30"/>
    <p:sldId id="308" r:id="rId31"/>
    <p:sldId id="310" r:id="rId32"/>
    <p:sldId id="311" r:id="rId33"/>
    <p:sldId id="312" r:id="rId34"/>
    <p:sldId id="313" r:id="rId35"/>
    <p:sldId id="320" r:id="rId36"/>
    <p:sldId id="321" r:id="rId37"/>
    <p:sldId id="269" r:id="rId38"/>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HK Grotesk Medium" panose="020B0604020202020204" charset="0"/>
      <p:regular r:id="rId43"/>
    </p:embeddedFont>
    <p:embeddedFont>
      <p:font typeface="HK Grotesk Medium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22" autoAdjust="0"/>
  </p:normalViewPr>
  <p:slideViewPr>
    <p:cSldViewPr>
      <p:cViewPr varScale="1">
        <p:scale>
          <a:sx n="55" d="100"/>
          <a:sy n="55" d="100"/>
        </p:scale>
        <p:origin x="68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000" y="800100"/>
            <a:ext cx="10287000" cy="3154325"/>
          </a:xfrm>
          <a:prstGeom prst="rect">
            <a:avLst/>
          </a:prstGeom>
        </p:spPr>
        <p:txBody>
          <a:bodyPr wrap="square" lIns="0" tIns="0" rIns="0" bIns="0" rtlCol="0" anchor="t">
            <a:spAutoFit/>
          </a:bodyPr>
          <a:lstStyle/>
          <a:p>
            <a:pPr>
              <a:lnSpc>
                <a:spcPts val="12000"/>
              </a:lnSpc>
            </a:pPr>
            <a:r>
              <a:rPr lang="en-US" sz="12000" b="1" dirty="0">
                <a:solidFill>
                  <a:srgbClr val="112E34"/>
                </a:solidFill>
                <a:latin typeface="Times New Roman" panose="02020603050405020304" pitchFamily="18" charset="0"/>
                <a:cs typeface="Times New Roman" panose="02020603050405020304" pitchFamily="18" charset="0"/>
              </a:rPr>
              <a:t>SRS Document Generator</a:t>
            </a:r>
          </a:p>
        </p:txBody>
      </p:sp>
      <p:sp>
        <p:nvSpPr>
          <p:cNvPr id="3" name="TextBox 3"/>
          <p:cNvSpPr txBox="1"/>
          <p:nvPr/>
        </p:nvSpPr>
        <p:spPr>
          <a:xfrm>
            <a:off x="838200" y="6743700"/>
            <a:ext cx="7741034" cy="2998770"/>
          </a:xfrm>
          <a:prstGeom prst="rect">
            <a:avLst/>
          </a:prstGeom>
        </p:spPr>
        <p:txBody>
          <a:bodyPr lIns="0" tIns="0" rIns="0" bIns="0" rtlCol="0" anchor="t">
            <a:spAutoFit/>
          </a:bodyPr>
          <a:lstStyle/>
          <a:p>
            <a:pPr>
              <a:lnSpc>
                <a:spcPts val="5880"/>
              </a:lnSpc>
              <a:spcBef>
                <a:spcPct val="0"/>
              </a:spcBef>
            </a:pPr>
            <a:r>
              <a:rPr lang="en-US" sz="3200" dirty="0">
                <a:solidFill>
                  <a:srgbClr val="112E34"/>
                </a:solidFill>
                <a:latin typeface="Arial" panose="020B0604020202020204" pitchFamily="34" charset="0"/>
                <a:cs typeface="Arial" panose="020B0604020202020204" pitchFamily="34" charset="0"/>
              </a:rPr>
              <a:t>By:</a:t>
            </a:r>
          </a:p>
          <a:p>
            <a:pPr>
              <a:lnSpc>
                <a:spcPts val="5880"/>
              </a:lnSpc>
              <a:spcBef>
                <a:spcPct val="0"/>
              </a:spcBef>
            </a:pPr>
            <a:r>
              <a:rPr lang="en-US" sz="3200" dirty="0">
                <a:solidFill>
                  <a:srgbClr val="112E34"/>
                </a:solidFill>
                <a:latin typeface="Arial" panose="020B0604020202020204" pitchFamily="34" charset="0"/>
                <a:cs typeface="Arial" panose="020B0604020202020204" pitchFamily="34" charset="0"/>
              </a:rPr>
              <a:t>Rinisha Jain  19BCE0715</a:t>
            </a:r>
          </a:p>
          <a:p>
            <a:pPr>
              <a:lnSpc>
                <a:spcPts val="5880"/>
              </a:lnSpc>
              <a:spcBef>
                <a:spcPct val="0"/>
              </a:spcBef>
            </a:pPr>
            <a:r>
              <a:rPr lang="en-US" sz="3200" dirty="0">
                <a:solidFill>
                  <a:srgbClr val="112E34"/>
                </a:solidFill>
                <a:latin typeface="Arial" panose="020B0604020202020204" pitchFamily="34" charset="0"/>
                <a:cs typeface="Arial" panose="020B0604020202020204" pitchFamily="34" charset="0"/>
              </a:rPr>
              <a:t>Rishabh Nagar  19BCE0722</a:t>
            </a:r>
          </a:p>
          <a:p>
            <a:pPr>
              <a:lnSpc>
                <a:spcPts val="5880"/>
              </a:lnSpc>
              <a:spcBef>
                <a:spcPct val="0"/>
              </a:spcBef>
            </a:pPr>
            <a:r>
              <a:rPr lang="en-US" sz="3200" dirty="0" err="1">
                <a:solidFill>
                  <a:srgbClr val="112E34"/>
                </a:solidFill>
                <a:latin typeface="Arial" panose="020B0604020202020204" pitchFamily="34" charset="0"/>
                <a:cs typeface="Arial" panose="020B0604020202020204" pitchFamily="34" charset="0"/>
              </a:rPr>
              <a:t>Silvi</a:t>
            </a:r>
            <a:r>
              <a:rPr lang="en-US" sz="3200" dirty="0">
                <a:solidFill>
                  <a:srgbClr val="112E34"/>
                </a:solidFill>
                <a:latin typeface="Arial" panose="020B0604020202020204" pitchFamily="34" charset="0"/>
                <a:cs typeface="Arial" panose="020B0604020202020204" pitchFamily="34" charset="0"/>
              </a:rPr>
              <a:t> Taneja  19BCE0782</a:t>
            </a:r>
          </a:p>
        </p:txBody>
      </p:sp>
      <p:pic>
        <p:nvPicPr>
          <p:cNvPr id="5" name="Picture 2">
            <a:extLst>
              <a:ext uri="{FF2B5EF4-FFF2-40B4-BE49-F238E27FC236}">
                <a16:creationId xmlns:a16="http://schemas.microsoft.com/office/drawing/2014/main" id="{E61C101E-12B8-45A1-BCDD-7FB3DFF7FE04}"/>
              </a:ext>
            </a:extLst>
          </p:cNvPr>
          <p:cNvPicPr>
            <a:picLocks noChangeAspect="1"/>
          </p:cNvPicPr>
          <p:nvPr/>
        </p:nvPicPr>
        <p:blipFill>
          <a:blip r:embed="rId2"/>
          <a:srcRect/>
          <a:stretch>
            <a:fillRect/>
          </a:stretch>
        </p:blipFill>
        <p:spPr>
          <a:xfrm>
            <a:off x="11201400" y="0"/>
            <a:ext cx="7058891" cy="10287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371600" y="876300"/>
            <a:ext cx="14554200" cy="1692771"/>
          </a:xfrm>
          <a:prstGeom prst="rect">
            <a:avLst/>
          </a:prstGeom>
        </p:spPr>
        <p:txBody>
          <a:bodyPr wrap="square" lIns="0" tIns="0" rIns="0" bIns="0" rtlCol="0" anchor="t">
            <a:spAutoFit/>
          </a:bodyPr>
          <a:lstStyle/>
          <a:p>
            <a:pPr>
              <a:lnSpc>
                <a:spcPts val="13200"/>
              </a:lnSpc>
            </a:pPr>
            <a:r>
              <a:rPr lang="en-US" sz="12000" b="1" dirty="0">
                <a:solidFill>
                  <a:srgbClr val="FFFFFF"/>
                </a:solidFill>
                <a:latin typeface="Times New Roman" panose="02020603050405020304" pitchFamily="18" charset="0"/>
                <a:cs typeface="Times New Roman" panose="02020603050405020304" pitchFamily="18" charset="0"/>
              </a:rPr>
              <a:t>MAINTAINABILTY:</a:t>
            </a:r>
          </a:p>
        </p:txBody>
      </p:sp>
      <p:sp>
        <p:nvSpPr>
          <p:cNvPr id="3" name="TextBox 3"/>
          <p:cNvSpPr txBox="1"/>
          <p:nvPr/>
        </p:nvSpPr>
        <p:spPr>
          <a:xfrm>
            <a:off x="1371600" y="2971751"/>
            <a:ext cx="13792200" cy="6569042"/>
          </a:xfrm>
          <a:prstGeom prst="rect">
            <a:avLst/>
          </a:prstGeom>
        </p:spPr>
        <p:txBody>
          <a:bodyPr wrap="square" lIns="0" tIns="0" rIns="0" bIns="0" rtlCol="0" anchor="t">
            <a:spAutoFit/>
          </a:bodyPr>
          <a:lstStyle/>
          <a:p>
            <a:pPr algn="just">
              <a:lnSpc>
                <a:spcPct val="150000"/>
              </a:lnSpc>
              <a:spcAft>
                <a:spcPts val="1000"/>
              </a:spcAft>
            </a:pPr>
            <a:r>
              <a:rPr lang="en-US" sz="3200" dirty="0">
                <a:solidFill>
                  <a:schemeClr val="bg1"/>
                </a:solidFill>
                <a:latin typeface="Times New Roman" panose="02020603050405020304" pitchFamily="18" charset="0"/>
                <a:cs typeface="Times New Roman" panose="02020603050405020304" pitchFamily="18" charset="0"/>
              </a:rPr>
              <a:t>Maintainability is the ease at which something can be maintained or restored to its functioning state. It determines how easy it is to isolate bugs or problems within a system and perform the repair. Maintenance can impact maintainability directly by shortening the MTTR. This could be achieved through training; knowledge transfers, creating standardized procedures and checklists in your CMMS, creating best practices for troubleshooting, having the right tools on site, and re-coding repair history in your CMMS to review later. As many of these actions can be tracked in Fix, it can play a large part in improving maintainability. The Accounting software is easy.</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63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371600" y="876300"/>
            <a:ext cx="13363055" cy="1730858"/>
          </a:xfrm>
          <a:prstGeom prst="rect">
            <a:avLst/>
          </a:prstGeom>
        </p:spPr>
        <p:txBody>
          <a:bodyPr lIns="0" tIns="0" rIns="0" bIns="0" rtlCol="0" anchor="t">
            <a:spAutoFit/>
          </a:bodyPr>
          <a:lstStyle/>
          <a:p>
            <a:pPr>
              <a:lnSpc>
                <a:spcPts val="13200"/>
              </a:lnSpc>
            </a:pPr>
            <a:r>
              <a:rPr lang="en-US" sz="12000" b="1" dirty="0">
                <a:solidFill>
                  <a:srgbClr val="FFFFFF"/>
                </a:solidFill>
                <a:latin typeface="Times New Roman" panose="02020603050405020304" pitchFamily="18" charset="0"/>
                <a:cs typeface="Times New Roman" panose="02020603050405020304" pitchFamily="18" charset="0"/>
              </a:rPr>
              <a:t>PORTABILITY:</a:t>
            </a:r>
          </a:p>
        </p:txBody>
      </p:sp>
      <p:sp>
        <p:nvSpPr>
          <p:cNvPr id="3" name="TextBox 3"/>
          <p:cNvSpPr txBox="1"/>
          <p:nvPr/>
        </p:nvSpPr>
        <p:spPr>
          <a:xfrm>
            <a:off x="1371600" y="2971751"/>
            <a:ext cx="13792200" cy="3614387"/>
          </a:xfrm>
          <a:prstGeom prst="rect">
            <a:avLst/>
          </a:prstGeom>
        </p:spPr>
        <p:txBody>
          <a:bodyPr wrap="square" lIns="0" tIns="0" rIns="0" bIns="0" rtlCol="0" anchor="t">
            <a:spAutoFit/>
          </a:bodyPr>
          <a:lstStyle/>
          <a:p>
            <a:pPr algn="just">
              <a:lnSpc>
                <a:spcPct val="150000"/>
              </a:lnSpc>
              <a:spcAft>
                <a:spcPts val="1000"/>
              </a:spcAft>
            </a:pPr>
            <a:r>
              <a:rPr lang="en-US" sz="3200" dirty="0">
                <a:solidFill>
                  <a:schemeClr val="bg1"/>
                </a:solidFill>
                <a:latin typeface="Times New Roman" panose="02020603050405020304" pitchFamily="18" charset="0"/>
                <a:cs typeface="Times New Roman" panose="02020603050405020304" pitchFamily="18" charset="0"/>
              </a:rPr>
              <a:t>As the SRS Document Generator works on the source code which is written in </a:t>
            </a:r>
            <a:r>
              <a:rPr lang="en-US" sz="3200" dirty="0" err="1">
                <a:solidFill>
                  <a:schemeClr val="bg1"/>
                </a:solidFill>
                <a:latin typeface="Times New Roman" panose="02020603050405020304" pitchFamily="18" charset="0"/>
                <a:cs typeface="Times New Roman" panose="02020603050405020304" pitchFamily="18" charset="0"/>
              </a:rPr>
              <a:t>NodeJs</a:t>
            </a:r>
            <a:r>
              <a:rPr lang="en-US" sz="3200" dirty="0">
                <a:solidFill>
                  <a:schemeClr val="bg1"/>
                </a:solidFill>
                <a:latin typeface="Times New Roman" panose="02020603050405020304" pitchFamily="18" charset="0"/>
                <a:cs typeface="Times New Roman" panose="02020603050405020304" pitchFamily="18" charset="0"/>
              </a:rPr>
              <a:t> and MongoDB, it could be extended and can be used further to make an App if needed. Hence the system has a great range of portability, the software could be ported into any other software. Significant changes to the SRS generator software may be required to ensure proper execution on other system platforms. </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778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304800" y="647700"/>
            <a:ext cx="17830800" cy="1619546"/>
          </a:xfrm>
          <a:prstGeom prst="rect">
            <a:avLst/>
          </a:prstGeom>
        </p:spPr>
        <p:txBody>
          <a:bodyPr wrap="square" lIns="0" tIns="0" rIns="0" bIns="0" rtlCol="0" anchor="t">
            <a:spAutoFit/>
          </a:bodyPr>
          <a:lstStyle/>
          <a:p>
            <a:pPr>
              <a:lnSpc>
                <a:spcPts val="13200"/>
              </a:lnSpc>
            </a:pPr>
            <a:r>
              <a:rPr lang="en-US" sz="9600" b="1" dirty="0">
                <a:solidFill>
                  <a:srgbClr val="FFFFFF"/>
                </a:solidFill>
                <a:latin typeface="Times New Roman" panose="02020603050405020304" pitchFamily="18" charset="0"/>
                <a:cs typeface="Times New Roman" panose="02020603050405020304" pitchFamily="18" charset="0"/>
              </a:rPr>
              <a:t>SOFTWARE REQUIREMENTS</a:t>
            </a:r>
            <a:r>
              <a:rPr lang="en-US" sz="9600" dirty="0">
                <a:solidFill>
                  <a:srgbClr val="FFFFFF"/>
                </a:solidFill>
                <a:latin typeface="HK Grotesk Medium Bold"/>
              </a:rPr>
              <a:t>:</a:t>
            </a:r>
          </a:p>
        </p:txBody>
      </p:sp>
      <p:sp>
        <p:nvSpPr>
          <p:cNvPr id="3" name="TextBox 3"/>
          <p:cNvSpPr txBox="1"/>
          <p:nvPr/>
        </p:nvSpPr>
        <p:spPr>
          <a:xfrm>
            <a:off x="1143000" y="2857500"/>
            <a:ext cx="15163800" cy="6662080"/>
          </a:xfrm>
          <a:prstGeom prst="rect">
            <a:avLst/>
          </a:prstGeom>
        </p:spPr>
        <p:txBody>
          <a:bodyPr wrap="square" lIns="0" tIns="0" rIns="0" bIns="0" rtlCol="0" anchor="t">
            <a:spAutoFit/>
          </a:bodyPr>
          <a:lstStyle/>
          <a:p>
            <a:pPr marL="575310" marR="129540" indent="-457200" algn="just">
              <a:lnSpc>
                <a:spcPct val="150000"/>
              </a:lnSpc>
              <a:spcBef>
                <a:spcPts val="100"/>
              </a:spcBef>
              <a:buFont typeface="Wingdings" panose="05000000000000000000" pitchFamily="2" charset="2"/>
              <a:buChar char="Ø"/>
            </a:pPr>
            <a:r>
              <a:rPr lang="en-IN" sz="3200" dirty="0">
                <a:solidFill>
                  <a:schemeClr val="bg1"/>
                </a:solidFill>
                <a:latin typeface="Times New Roman" panose="02020603050405020304" pitchFamily="18" charset="0"/>
                <a:cs typeface="Times New Roman" panose="02020603050405020304" pitchFamily="18" charset="0"/>
              </a:rPr>
              <a:t>Frontend:</a:t>
            </a:r>
          </a:p>
          <a:p>
            <a:pPr marL="575310" marR="129540" indent="-457200" algn="just">
              <a:lnSpc>
                <a:spcPct val="150000"/>
              </a:lnSpc>
              <a:spcBef>
                <a:spcPts val="100"/>
              </a:spcBef>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 JavaScript </a:t>
            </a:r>
          </a:p>
          <a:p>
            <a:pPr marL="575310" marR="129540" indent="-457200" algn="just">
              <a:lnSpc>
                <a:spcPct val="150000"/>
              </a:lnSpc>
              <a:spcBef>
                <a:spcPts val="100"/>
              </a:spcBef>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 HTML CSS </a:t>
            </a:r>
          </a:p>
          <a:p>
            <a:pPr marL="118110" marR="129540" algn="just">
              <a:lnSpc>
                <a:spcPct val="150000"/>
              </a:lnSpc>
              <a:spcBef>
                <a:spcPts val="100"/>
              </a:spcBef>
            </a:pPr>
            <a:endParaRPr lang="en-IN" sz="3200" dirty="0">
              <a:solidFill>
                <a:schemeClr val="bg1"/>
              </a:solidFill>
              <a:latin typeface="Times New Roman" panose="02020603050405020304" pitchFamily="18" charset="0"/>
              <a:cs typeface="Times New Roman" panose="02020603050405020304" pitchFamily="18" charset="0"/>
            </a:endParaRPr>
          </a:p>
          <a:p>
            <a:pPr marL="575310" marR="129540" indent="-457200" algn="just">
              <a:lnSpc>
                <a:spcPct val="150000"/>
              </a:lnSpc>
              <a:spcBef>
                <a:spcPts val="100"/>
              </a:spcBef>
              <a:buFont typeface="Wingdings" panose="05000000000000000000" pitchFamily="2" charset="2"/>
              <a:buChar char="Ø"/>
            </a:pPr>
            <a:r>
              <a:rPr lang="en-IN" sz="3200" dirty="0">
                <a:solidFill>
                  <a:schemeClr val="bg1"/>
                </a:solidFill>
                <a:latin typeface="Times New Roman" panose="02020603050405020304" pitchFamily="18" charset="0"/>
                <a:cs typeface="Times New Roman" panose="02020603050405020304" pitchFamily="18" charset="0"/>
              </a:rPr>
              <a:t>Backend:</a:t>
            </a:r>
          </a:p>
          <a:p>
            <a:pPr marL="632460" marR="129540" indent="-514350" algn="just">
              <a:lnSpc>
                <a:spcPct val="150000"/>
              </a:lnSpc>
              <a:spcBef>
                <a:spcPts val="100"/>
              </a:spcBef>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 </a:t>
            </a:r>
            <a:r>
              <a:rPr lang="en-IN" sz="3200" dirty="0" err="1">
                <a:solidFill>
                  <a:schemeClr val="bg1"/>
                </a:solidFill>
                <a:latin typeface="Times New Roman" panose="02020603050405020304" pitchFamily="18" charset="0"/>
                <a:cs typeface="Times New Roman" panose="02020603050405020304" pitchFamily="18" charset="0"/>
              </a:rPr>
              <a:t>NodeJs</a:t>
            </a:r>
            <a:r>
              <a:rPr lang="en-IN" sz="3200" dirty="0">
                <a:solidFill>
                  <a:schemeClr val="bg1"/>
                </a:solidFill>
                <a:latin typeface="Times New Roman" panose="02020603050405020304" pitchFamily="18" charset="0"/>
                <a:cs typeface="Times New Roman" panose="02020603050405020304" pitchFamily="18" charset="0"/>
              </a:rPr>
              <a:t> </a:t>
            </a:r>
          </a:p>
          <a:p>
            <a:pPr marL="118110" marR="129540" algn="just">
              <a:lnSpc>
                <a:spcPct val="150000"/>
              </a:lnSpc>
              <a:spcBef>
                <a:spcPts val="100"/>
              </a:spcBef>
            </a:pPr>
            <a:endParaRPr lang="en-IN" sz="3200" dirty="0">
              <a:solidFill>
                <a:schemeClr val="bg1"/>
              </a:solidFill>
              <a:latin typeface="Times New Roman" panose="02020603050405020304" pitchFamily="18" charset="0"/>
              <a:cs typeface="Times New Roman" panose="02020603050405020304" pitchFamily="18" charset="0"/>
            </a:endParaRPr>
          </a:p>
          <a:p>
            <a:pPr marL="575310" marR="129540" indent="-457200" algn="just">
              <a:lnSpc>
                <a:spcPct val="150000"/>
              </a:lnSpc>
              <a:spcBef>
                <a:spcPts val="100"/>
              </a:spcBef>
              <a:buFont typeface="Wingdings" panose="05000000000000000000" pitchFamily="2" charset="2"/>
              <a:buChar char="Ø"/>
            </a:pPr>
            <a:r>
              <a:rPr lang="en-IN" sz="3200" dirty="0">
                <a:solidFill>
                  <a:schemeClr val="bg1"/>
                </a:solidFill>
                <a:latin typeface="Times New Roman" panose="02020603050405020304" pitchFamily="18" charset="0"/>
                <a:cs typeface="Times New Roman" panose="02020603050405020304" pitchFamily="18" charset="0"/>
              </a:rPr>
              <a:t>Database:</a:t>
            </a:r>
          </a:p>
          <a:p>
            <a:pPr marL="575310" marR="129540" indent="-457200" algn="just">
              <a:lnSpc>
                <a:spcPct val="150000"/>
              </a:lnSpc>
              <a:spcBef>
                <a:spcPts val="100"/>
              </a:spcBef>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MongoDB</a:t>
            </a:r>
            <a:endParaRPr lang="en-IN" sz="3200" b="1" u="sng" kern="0" dirty="0">
              <a:solidFill>
                <a:schemeClr val="bg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1525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2209800" y="2705100"/>
            <a:ext cx="13474213" cy="4166525"/>
          </a:xfrm>
          <a:prstGeom prst="rect">
            <a:avLst/>
          </a:prstGeom>
        </p:spPr>
        <p:txBody>
          <a:bodyPr lIns="0" tIns="0" rIns="0" bIns="0" rtlCol="0" anchor="t">
            <a:spAutoFit/>
          </a:bodyPr>
          <a:lstStyle/>
          <a:p>
            <a:pPr marL="0" lvl="0" indent="0" algn="ctr">
              <a:lnSpc>
                <a:spcPct val="150000"/>
              </a:lnSpc>
            </a:pPr>
            <a:r>
              <a:rPr lang="en-US" sz="9600" b="1" dirty="0">
                <a:solidFill>
                  <a:srgbClr val="FFFFFF"/>
                </a:solidFill>
                <a:latin typeface="Times New Roman" panose="02020603050405020304" pitchFamily="18" charset="0"/>
                <a:cs typeface="Times New Roman" panose="02020603050405020304" pitchFamily="18" charset="0"/>
              </a:rPr>
              <a:t>DESIGN APPROACH AND DETAILS:</a:t>
            </a:r>
          </a:p>
        </p:txBody>
      </p:sp>
    </p:spTree>
    <p:extLst>
      <p:ext uri="{BB962C8B-B14F-4D97-AF65-F5344CB8AC3E}">
        <p14:creationId xmlns:p14="http://schemas.microsoft.com/office/powerpoint/2010/main" val="1488506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8763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ARCHITECTURAL DESIGN:</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FDE92BA-BE10-4849-A718-41105AB8DCB4}"/>
              </a:ext>
            </a:extLst>
          </p:cNvPr>
          <p:cNvPicPr/>
          <p:nvPr/>
        </p:nvPicPr>
        <p:blipFill rotWithShape="1">
          <a:blip r:embed="rId2" cstate="print">
            <a:extLst>
              <a:ext uri="{28A0092B-C50C-407E-A947-70E740481C1C}">
                <a14:useLocalDpi xmlns:a14="http://schemas.microsoft.com/office/drawing/2010/main" val="0"/>
              </a:ext>
            </a:extLst>
          </a:blip>
          <a:srcRect b="811"/>
          <a:stretch/>
        </p:blipFill>
        <p:spPr bwMode="auto">
          <a:xfrm>
            <a:off x="990600" y="2247900"/>
            <a:ext cx="15392399" cy="7391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6446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6300" y="5715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USECASE DESIGN:</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18720A5-45B1-4324-89AD-081D64CD1E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866900"/>
            <a:ext cx="10896600" cy="800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7616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6300" y="4953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CLASS DIAGRAM:</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D6BD6A6-A192-447B-9EB6-1F7AE4D391E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790700"/>
            <a:ext cx="15925800" cy="800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9177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000" y="5715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DATAFLOW DIAGRAM:</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1E7A6C6-7109-4B0D-917E-76FBE0C02D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030207"/>
            <a:ext cx="15087600" cy="76852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290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8763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STATE TRANSITION DIAGRAM:</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A163B12-6009-4CFC-AA33-4C3D4855FC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628900"/>
            <a:ext cx="12954000" cy="640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1043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B423048-A733-434B-B979-F17F8FA97DC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62100"/>
            <a:ext cx="12573000" cy="7391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86920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143000" y="647700"/>
            <a:ext cx="13363055" cy="1730858"/>
          </a:xfrm>
          <a:prstGeom prst="rect">
            <a:avLst/>
          </a:prstGeom>
        </p:spPr>
        <p:txBody>
          <a:bodyPr lIns="0" tIns="0" rIns="0" bIns="0" rtlCol="0" anchor="t">
            <a:spAutoFit/>
          </a:bodyPr>
          <a:lstStyle/>
          <a:p>
            <a:pPr>
              <a:lnSpc>
                <a:spcPts val="13200"/>
              </a:lnSpc>
            </a:pPr>
            <a:r>
              <a:rPr lang="en-US" sz="12000" b="1" dirty="0">
                <a:solidFill>
                  <a:srgbClr val="FFFFFF"/>
                </a:solidFill>
                <a:latin typeface="Times New Roman" panose="02020603050405020304" pitchFamily="18" charset="0"/>
                <a:cs typeface="Times New Roman" panose="02020603050405020304" pitchFamily="18" charset="0"/>
              </a:rPr>
              <a:t>OBJECTIVE:</a:t>
            </a:r>
          </a:p>
        </p:txBody>
      </p:sp>
      <p:sp>
        <p:nvSpPr>
          <p:cNvPr id="3" name="TextBox 3"/>
          <p:cNvSpPr txBox="1"/>
          <p:nvPr/>
        </p:nvSpPr>
        <p:spPr>
          <a:xfrm>
            <a:off x="1295400" y="2476500"/>
            <a:ext cx="11817410" cy="6708247"/>
          </a:xfrm>
          <a:prstGeom prst="rect">
            <a:avLst/>
          </a:prstGeom>
        </p:spPr>
        <p:txBody>
          <a:bodyPr lIns="0" tIns="0" rIns="0" bIns="0" rtlCol="0" anchor="t">
            <a:spAutoFit/>
          </a:bodyPr>
          <a:lstStyle/>
          <a:p>
            <a:pPr algn="just">
              <a:lnSpc>
                <a:spcPct val="150000"/>
              </a:lnSpc>
              <a:spcAft>
                <a:spcPts val="1000"/>
              </a:spcAft>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objective of the Software Design Specification is to describe the specific design of the Software Requirements Generation using a Web-based platform. The design specification includes an overview of the design along with software module decomposition. </a:t>
            </a:r>
            <a:endPar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document provides a detailed description of each software module’s design. For each module, a user interface design and class diagram design are given. As well, a process description is described for each module. It is in the process description that the details of what logic will need to be implemented are given.</a:t>
            </a:r>
            <a:endParaRPr lang="en-US" sz="3000" dirty="0">
              <a:solidFill>
                <a:schemeClr val="bg1"/>
              </a:solidFill>
              <a:latin typeface="HK Grotesk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000" y="419100"/>
            <a:ext cx="16764000" cy="1128514"/>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SWIMLANE ACTIVITY DIAGRAM:</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A918656-FC29-4D41-84A7-5C3C6E8EDDBD}"/>
              </a:ext>
            </a:extLst>
          </p:cNvPr>
          <p:cNvPicPr/>
          <p:nvPr/>
        </p:nvPicPr>
        <p:blipFill rotWithShape="1">
          <a:blip r:embed="rId2" cstate="print">
            <a:extLst>
              <a:ext uri="{28A0092B-C50C-407E-A947-70E740481C1C}">
                <a14:useLocalDpi xmlns:a14="http://schemas.microsoft.com/office/drawing/2010/main" val="0"/>
              </a:ext>
            </a:extLst>
          </a:blip>
          <a:srcRect l="798"/>
          <a:stretch/>
        </p:blipFill>
        <p:spPr bwMode="auto">
          <a:xfrm>
            <a:off x="2209800" y="1943100"/>
            <a:ext cx="13411200" cy="792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1651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2406893" y="2781300"/>
            <a:ext cx="13474213" cy="4166525"/>
          </a:xfrm>
          <a:prstGeom prst="rect">
            <a:avLst/>
          </a:prstGeom>
        </p:spPr>
        <p:txBody>
          <a:bodyPr lIns="0" tIns="0" rIns="0" bIns="0" rtlCol="0" anchor="t">
            <a:spAutoFit/>
          </a:bodyPr>
          <a:lstStyle/>
          <a:p>
            <a:pPr marL="0" lvl="0" indent="0" algn="ctr">
              <a:lnSpc>
                <a:spcPct val="150000"/>
              </a:lnSpc>
            </a:pPr>
            <a:r>
              <a:rPr lang="en-US" sz="9600" b="1" dirty="0">
                <a:solidFill>
                  <a:srgbClr val="FFFFFF"/>
                </a:solidFill>
                <a:latin typeface="Times New Roman" panose="02020603050405020304" pitchFamily="18" charset="0"/>
                <a:cs typeface="Times New Roman" panose="02020603050405020304" pitchFamily="18" charset="0"/>
              </a:rPr>
              <a:t>SEQUENCE AND COLLABORATION</a:t>
            </a:r>
            <a:r>
              <a:rPr lang="en-US" sz="9600" dirty="0">
                <a:solidFill>
                  <a:srgbClr val="FFFFFF"/>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000" y="4953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AUTHENTICATION DETAILS:</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DBEDAA1D-421B-4E96-9CD4-FAB80967C0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95500"/>
            <a:ext cx="8229600" cy="7010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C464DEFA-24C8-45C6-B5AB-BEA9D599110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601200" y="3390900"/>
            <a:ext cx="8382000" cy="472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62047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8763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SRS REQUIREMENT</a:t>
            </a:r>
            <a:r>
              <a:rPr lang="en-US" sz="8000" dirty="0">
                <a:solidFill>
                  <a:srgbClr val="112E34"/>
                </a:solidFill>
                <a:latin typeface="HK Grotesk Medium Bold"/>
              </a:rPr>
              <a:t>:</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F939D97-483F-4125-B032-5265B7D3D3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76500"/>
            <a:ext cx="8915400" cy="693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CE3DCD5-3A22-4673-85CB-FBDE348D14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82200" y="3238500"/>
            <a:ext cx="7772400" cy="525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2873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723900"/>
            <a:ext cx="17297400" cy="1128514"/>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SOFTWARE DEVELOPMENT PLAN:</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223EF7E-6EEF-486E-A71C-F6A85A2CEC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95500"/>
            <a:ext cx="8763000" cy="784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7D0B44BF-87A3-47FB-8EBD-05E9D5A9CD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06000" y="3601314"/>
            <a:ext cx="7848600" cy="4361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5844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468983"/>
            <a:ext cx="18821400" cy="2266518"/>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PROJECT AND DESIGN CONSTRAINTS</a:t>
            </a:r>
            <a:r>
              <a:rPr lang="en-US" sz="8000" dirty="0">
                <a:solidFill>
                  <a:srgbClr val="112E34"/>
                </a:solidFill>
                <a:latin typeface="HK Grotesk Medium Bold"/>
              </a:rPr>
              <a:t>:</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614E278-276C-4598-A3A8-1C35BFA6B0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2000" y="2857499"/>
            <a:ext cx="8915400" cy="6960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1C3EF25-36F9-4903-88E5-DEBBD16CAAE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3601314"/>
            <a:ext cx="7696200" cy="4818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536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3396" y="422679"/>
            <a:ext cx="17866895" cy="2173287"/>
          </a:xfrm>
          <a:prstGeom prst="rect">
            <a:avLst/>
          </a:prstGeom>
        </p:spPr>
        <p:txBody>
          <a:bodyPr wrap="square" lIns="0" tIns="0" rIns="0" bIns="0" rtlCol="0" anchor="t">
            <a:spAutoFit/>
          </a:bodyPr>
          <a:lstStyle/>
          <a:p>
            <a:pPr marL="0" lvl="0" indent="0">
              <a:lnSpc>
                <a:spcPts val="8800"/>
              </a:lnSpc>
            </a:pPr>
            <a:r>
              <a:rPr lang="en-US" sz="6600" b="1" dirty="0">
                <a:solidFill>
                  <a:srgbClr val="112E34"/>
                </a:solidFill>
                <a:latin typeface="Times New Roman" panose="02020603050405020304" pitchFamily="18" charset="0"/>
                <a:cs typeface="Times New Roman" panose="02020603050405020304" pitchFamily="18" charset="0"/>
              </a:rPr>
              <a:t>GENERATION AND DATA FLOW AND STATE TRANSITION:</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3280216B-5A4E-49C6-8C52-1EA631170C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3396" y="2871238"/>
            <a:ext cx="8903004" cy="701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22BE2DE0-C16B-47FC-9839-60BD1EA292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753600" y="3739459"/>
            <a:ext cx="8141004" cy="4513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5561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600" y="730312"/>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PROCESSING REQUIREMENT:</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169B62D-0048-427B-ADB3-4DEC7441E4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24100"/>
            <a:ext cx="8229600" cy="769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4EA2AC5-B226-42E6-9DB5-71E7DE0873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337964" y="3695700"/>
            <a:ext cx="8569036" cy="472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4476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000" y="471152"/>
            <a:ext cx="18516600" cy="1062791"/>
          </a:xfrm>
          <a:prstGeom prst="rect">
            <a:avLst/>
          </a:prstGeom>
        </p:spPr>
        <p:txBody>
          <a:bodyPr wrap="square" lIns="0" tIns="0" rIns="0" bIns="0" rtlCol="0" anchor="t">
            <a:spAutoFit/>
          </a:bodyPr>
          <a:lstStyle/>
          <a:p>
            <a:pPr marL="0" lvl="0" indent="0">
              <a:lnSpc>
                <a:spcPts val="8800"/>
              </a:lnSpc>
            </a:pPr>
            <a:r>
              <a:rPr lang="en-US" sz="6800" b="1" dirty="0">
                <a:solidFill>
                  <a:srgbClr val="112E34"/>
                </a:solidFill>
                <a:latin typeface="Times New Roman" panose="02020603050405020304" pitchFamily="18" charset="0"/>
                <a:cs typeface="Times New Roman" panose="02020603050405020304" pitchFamily="18" charset="0"/>
              </a:rPr>
              <a:t>FULL SEQUENCE AND COLLABORATION</a:t>
            </a:r>
            <a:r>
              <a:rPr lang="en-US" sz="7200" b="1" dirty="0">
                <a:solidFill>
                  <a:srgbClr val="112E34"/>
                </a:solidFill>
                <a:latin typeface="Times New Roman" panose="02020603050405020304" pitchFamily="18" charset="0"/>
                <a:cs typeface="Times New Roman" panose="02020603050405020304" pitchFamily="18" charset="0"/>
              </a:rPr>
              <a:t>:</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3745E35-ED1F-410D-81EC-905A1C3CC2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14500"/>
            <a:ext cx="8458200" cy="8256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0024D1AE-AE68-490F-9621-25A037D9469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372600" y="1676400"/>
            <a:ext cx="8458200" cy="8256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7933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143000" y="647700"/>
            <a:ext cx="13363055" cy="1730858"/>
          </a:xfrm>
          <a:prstGeom prst="rect">
            <a:avLst/>
          </a:prstGeom>
        </p:spPr>
        <p:txBody>
          <a:bodyPr lIns="0" tIns="0" rIns="0" bIns="0" rtlCol="0" anchor="t">
            <a:spAutoFit/>
          </a:bodyPr>
          <a:lstStyle/>
          <a:p>
            <a:pPr>
              <a:lnSpc>
                <a:spcPts val="13200"/>
              </a:lnSpc>
            </a:pPr>
            <a:r>
              <a:rPr lang="en-US" sz="12000" b="1" dirty="0">
                <a:solidFill>
                  <a:srgbClr val="FFFFFF"/>
                </a:solidFill>
                <a:latin typeface="Times New Roman" panose="02020603050405020304" pitchFamily="18" charset="0"/>
                <a:cs typeface="Times New Roman" panose="02020603050405020304" pitchFamily="18" charset="0"/>
              </a:rPr>
              <a:t>TRADEOFFS:</a:t>
            </a:r>
          </a:p>
        </p:txBody>
      </p:sp>
      <p:sp>
        <p:nvSpPr>
          <p:cNvPr id="3" name="TextBox 3"/>
          <p:cNvSpPr txBox="1"/>
          <p:nvPr/>
        </p:nvSpPr>
        <p:spPr>
          <a:xfrm>
            <a:off x="1295400" y="2476500"/>
            <a:ext cx="12496800" cy="8057334"/>
          </a:xfrm>
          <a:prstGeom prst="rect">
            <a:avLst/>
          </a:prstGeom>
        </p:spPr>
        <p:txBody>
          <a:bodyPr wrap="square" lIns="0" tIns="0" rIns="0" bIns="0" rtlCol="0" anchor="t">
            <a:spAutoFit/>
          </a:bodyPr>
          <a:lstStyle/>
          <a:p>
            <a:pPr marL="228600" algn="just">
              <a:lnSpc>
                <a:spcPct val="150000"/>
              </a:lnSpc>
            </a:pPr>
            <a:r>
              <a:rPr lang="en-US" sz="3200" dirty="0">
                <a:solidFill>
                  <a:schemeClr val="bg1"/>
                </a:solidFill>
                <a:effectLst/>
                <a:latin typeface="Times New Roman" panose="02020603050405020304" pitchFamily="18" charset="0"/>
                <a:ea typeface="Times New Roman" panose="02020603050405020304" pitchFamily="18" charset="0"/>
              </a:rPr>
              <a:t>Software developers usually have to make </a:t>
            </a:r>
            <a:r>
              <a:rPr lang="en-US" sz="3200" dirty="0" err="1">
                <a:solidFill>
                  <a:schemeClr val="bg1"/>
                </a:solidFill>
                <a:effectLst/>
                <a:latin typeface="Times New Roman" panose="02020603050405020304" pitchFamily="18" charset="0"/>
                <a:ea typeface="Times New Roman" panose="02020603050405020304" pitchFamily="18" charset="0"/>
              </a:rPr>
              <a:t>srs</a:t>
            </a:r>
            <a:r>
              <a:rPr lang="en-US" sz="3200" dirty="0">
                <a:solidFill>
                  <a:schemeClr val="bg1"/>
                </a:solidFill>
                <a:effectLst/>
                <a:latin typeface="Times New Roman" panose="02020603050405020304" pitchFamily="18" charset="0"/>
                <a:ea typeface="Times New Roman" panose="02020603050405020304" pitchFamily="18" charset="0"/>
              </a:rPr>
              <a:t> documents on a regular bases to make their work efficient and more presentable, for that we came up with this SRS document generator which will help them increase their work efficiency and productivity by saving their time. </a:t>
            </a:r>
            <a:endParaRPr lang="en-IN" sz="3200" dirty="0">
              <a:solidFill>
                <a:schemeClr val="bg1"/>
              </a:solidFill>
              <a:effectLst/>
              <a:latin typeface="Times New Roman" panose="02020603050405020304" pitchFamily="18" charset="0"/>
              <a:ea typeface="Times New Roman" panose="02020603050405020304" pitchFamily="18" charset="0"/>
            </a:endParaRPr>
          </a:p>
          <a:p>
            <a:pPr marL="228600" algn="just">
              <a:lnSpc>
                <a:spcPct val="150000"/>
              </a:lnSpc>
            </a:pPr>
            <a:r>
              <a:rPr lang="en-US" sz="3200" dirty="0">
                <a:solidFill>
                  <a:schemeClr val="bg1"/>
                </a:solidFill>
                <a:effectLst/>
                <a:latin typeface="Times New Roman" panose="02020603050405020304" pitchFamily="18" charset="0"/>
                <a:ea typeface="Times New Roman" panose="02020603050405020304" pitchFamily="18" charset="0"/>
              </a:rPr>
              <a:t> </a:t>
            </a:r>
            <a:endParaRPr lang="en-IN" sz="3200" dirty="0">
              <a:solidFill>
                <a:schemeClr val="bg1"/>
              </a:solidFill>
              <a:effectLst/>
              <a:latin typeface="Times New Roman" panose="02020603050405020304" pitchFamily="18" charset="0"/>
              <a:ea typeface="Times New Roman" panose="02020603050405020304" pitchFamily="18" charset="0"/>
            </a:endParaRPr>
          </a:p>
          <a:p>
            <a:pPr marL="228600" algn="just">
              <a:lnSpc>
                <a:spcPct val="150000"/>
              </a:lnSpc>
            </a:pPr>
            <a:r>
              <a:rPr lang="en-US" sz="3200" dirty="0">
                <a:solidFill>
                  <a:schemeClr val="bg1"/>
                </a:solidFill>
                <a:effectLst/>
                <a:latin typeface="Times New Roman" panose="02020603050405020304" pitchFamily="18" charset="0"/>
                <a:ea typeface="Times New Roman" panose="02020603050405020304" pitchFamily="18" charset="0"/>
              </a:rPr>
              <a:t>The developers can't put in the required time to build the complete document from scratch, so we came up with this web based SRS DOCUMENT GENERATOR which will help them make their SRS DOCUMENT with the help of the their requirements which they input to the website.</a:t>
            </a:r>
            <a:endParaRPr lang="en-IN" sz="3200"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spcAft>
                <a:spcPts val="1000"/>
              </a:spcAft>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dirty="0">
              <a:solidFill>
                <a:schemeClr val="bg1"/>
              </a:solidFill>
              <a:latin typeface="HK Grotesk Medium"/>
            </a:endParaRPr>
          </a:p>
        </p:txBody>
      </p:sp>
    </p:spTree>
    <p:extLst>
      <p:ext uri="{BB962C8B-B14F-4D97-AF65-F5344CB8AC3E}">
        <p14:creationId xmlns:p14="http://schemas.microsoft.com/office/powerpoint/2010/main" val="16844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143000" y="647700"/>
            <a:ext cx="13363055" cy="1730858"/>
          </a:xfrm>
          <a:prstGeom prst="rect">
            <a:avLst/>
          </a:prstGeom>
        </p:spPr>
        <p:txBody>
          <a:bodyPr lIns="0" tIns="0" rIns="0" bIns="0" rtlCol="0" anchor="t">
            <a:spAutoFit/>
          </a:bodyPr>
          <a:lstStyle/>
          <a:p>
            <a:pPr>
              <a:lnSpc>
                <a:spcPts val="13200"/>
              </a:lnSpc>
            </a:pPr>
            <a:r>
              <a:rPr lang="en-US" sz="12000" b="1" dirty="0">
                <a:solidFill>
                  <a:srgbClr val="FFFFFF"/>
                </a:solidFill>
                <a:latin typeface="Times New Roman" panose="02020603050405020304" pitchFamily="18" charset="0"/>
                <a:cs typeface="Times New Roman" panose="02020603050405020304" pitchFamily="18" charset="0"/>
              </a:rPr>
              <a:t>MOTIVATION</a:t>
            </a:r>
            <a:r>
              <a:rPr lang="en-US" sz="12000" dirty="0">
                <a:solidFill>
                  <a:srgbClr val="FFFFFF"/>
                </a:solidFill>
                <a:latin typeface="HK Grotesk Medium Bold"/>
              </a:rPr>
              <a:t>:</a:t>
            </a:r>
          </a:p>
        </p:txBody>
      </p:sp>
      <p:sp>
        <p:nvSpPr>
          <p:cNvPr id="3" name="TextBox 3"/>
          <p:cNvSpPr txBox="1"/>
          <p:nvPr/>
        </p:nvSpPr>
        <p:spPr>
          <a:xfrm>
            <a:off x="1143000" y="2857500"/>
            <a:ext cx="15163800" cy="6411499"/>
          </a:xfrm>
          <a:prstGeom prst="rect">
            <a:avLst/>
          </a:prstGeom>
        </p:spPr>
        <p:txBody>
          <a:bodyPr wrap="square" lIns="0" tIns="0" rIns="0" bIns="0" rtlCol="0" anchor="t">
            <a:spAutoFit/>
          </a:bodyPr>
          <a:lstStyle/>
          <a:p>
            <a:pPr marL="118110" marR="129540" algn="just">
              <a:lnSpc>
                <a:spcPct val="150000"/>
              </a:lnSpc>
              <a:spcBef>
                <a:spcPts val="100"/>
              </a:spcBef>
            </a:pPr>
            <a:r>
              <a:rPr lang="en-US" sz="2800" b="0" u="none" strike="noStrike" kern="0" dirty="0">
                <a:solidFill>
                  <a:schemeClr val="bg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For executing the requirements, a proper document must be made consisting of all the stakeholders of the projects, their requirements and constraints which need to be taken care of along with the functionalities of each requirement. Software Requirements Specific document completes the need for the same. The SRS document allows the developers to execute the project as required. </a:t>
            </a:r>
          </a:p>
          <a:p>
            <a:pPr marL="118110" marR="129540" algn="just">
              <a:lnSpc>
                <a:spcPct val="150000"/>
              </a:lnSpc>
              <a:spcBef>
                <a:spcPts val="100"/>
              </a:spcBef>
            </a:pPr>
            <a:endParaRPr lang="en-US" sz="2800" b="0" u="none" strike="noStrike" kern="0" dirty="0">
              <a:solidFill>
                <a:schemeClr val="bg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118110" marR="129540" algn="just">
              <a:lnSpc>
                <a:spcPct val="150000"/>
              </a:lnSpc>
              <a:spcBef>
                <a:spcPts val="100"/>
              </a:spcBef>
            </a:pPr>
            <a:r>
              <a:rPr lang="en-US" sz="2800" b="0" u="none" strike="noStrike" kern="0" dirty="0">
                <a:solidFill>
                  <a:schemeClr val="bg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But for that to happen, the document must be made with precision. Not everyone has time to work on every single word written on the document. To free people from the hassle of constructing the whole document from scratch, we bring a Web based App which will generate the SRS document based on simple questions answered by the developers. This way, the developers only need to work on the idea and requirements of the users. The documentation will be constructed just by stating the same</a:t>
            </a:r>
            <a:r>
              <a:rPr lang="en-US" sz="2800" b="1" u="sng" kern="0" dirty="0">
                <a:solidFill>
                  <a:schemeClr val="bg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a:t>
            </a:r>
            <a:endParaRPr lang="en-IN" sz="2800" b="1" u="sng" kern="0" dirty="0">
              <a:solidFill>
                <a:schemeClr val="bg1"/>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3363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2406893" y="2781300"/>
            <a:ext cx="13474213" cy="4166525"/>
          </a:xfrm>
          <a:prstGeom prst="rect">
            <a:avLst/>
          </a:prstGeom>
        </p:spPr>
        <p:txBody>
          <a:bodyPr lIns="0" tIns="0" rIns="0" bIns="0" rtlCol="0" anchor="t">
            <a:spAutoFit/>
          </a:bodyPr>
          <a:lstStyle/>
          <a:p>
            <a:pPr marL="0" lvl="0" indent="0" algn="ctr">
              <a:lnSpc>
                <a:spcPct val="150000"/>
              </a:lnSpc>
            </a:pPr>
            <a:r>
              <a:rPr lang="en-US" sz="9600" b="1" dirty="0">
                <a:solidFill>
                  <a:srgbClr val="FFFFFF"/>
                </a:solidFill>
                <a:latin typeface="Times New Roman" panose="02020603050405020304" pitchFamily="18" charset="0"/>
                <a:cs typeface="Times New Roman" panose="02020603050405020304" pitchFamily="18" charset="0"/>
              </a:rPr>
              <a:t>SCHEDULED TASKS AND MILESTONES:</a:t>
            </a:r>
          </a:p>
        </p:txBody>
      </p:sp>
    </p:spTree>
    <p:extLst>
      <p:ext uri="{BB962C8B-B14F-4D97-AF65-F5344CB8AC3E}">
        <p14:creationId xmlns:p14="http://schemas.microsoft.com/office/powerpoint/2010/main" val="296416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8763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GANTT CHART:</a:t>
            </a:r>
          </a:p>
        </p:txBody>
      </p:sp>
      <p:sp>
        <p:nvSpPr>
          <p:cNvPr id="3" name="TextBox 3"/>
          <p:cNvSpPr txBox="1"/>
          <p:nvPr/>
        </p:nvSpPr>
        <p:spPr>
          <a:xfrm>
            <a:off x="-762000" y="2530533"/>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FC3BEE2-CC67-450A-8238-53D7158B2D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30533"/>
            <a:ext cx="16002000" cy="6727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1830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8763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TIMELINE CHART:</a:t>
            </a:r>
          </a:p>
        </p:txBody>
      </p:sp>
      <p:sp>
        <p:nvSpPr>
          <p:cNvPr id="3" name="TextBox 3"/>
          <p:cNvSpPr txBox="1"/>
          <p:nvPr/>
        </p:nvSpPr>
        <p:spPr>
          <a:xfrm>
            <a:off x="-762000" y="2530533"/>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6C6B27F-7CA3-49FE-A143-A8FB48160AA8}"/>
              </a:ext>
            </a:extLst>
          </p:cNvPr>
          <p:cNvPicPr/>
          <p:nvPr/>
        </p:nvPicPr>
        <p:blipFill rotWithShape="1">
          <a:blip r:embed="rId2">
            <a:extLst>
              <a:ext uri="{28A0092B-C50C-407E-A947-70E740481C1C}">
                <a14:useLocalDpi xmlns:a14="http://schemas.microsoft.com/office/drawing/2010/main" val="0"/>
              </a:ext>
            </a:extLst>
          </a:blip>
          <a:srcRect l="425" r="24578"/>
          <a:stretch/>
        </p:blipFill>
        <p:spPr bwMode="auto">
          <a:xfrm>
            <a:off x="990600" y="2324101"/>
            <a:ext cx="15392400" cy="7086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4028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8763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ACTIVITY CHART</a:t>
            </a:r>
            <a:r>
              <a:rPr lang="en-US" sz="8000" dirty="0">
                <a:solidFill>
                  <a:srgbClr val="112E34"/>
                </a:solidFill>
                <a:latin typeface="HK Grotesk Medium Bold"/>
              </a:rPr>
              <a:t>:</a:t>
            </a:r>
          </a:p>
        </p:txBody>
      </p:sp>
      <p:sp>
        <p:nvSpPr>
          <p:cNvPr id="3" name="TextBox 3"/>
          <p:cNvSpPr txBox="1"/>
          <p:nvPr/>
        </p:nvSpPr>
        <p:spPr>
          <a:xfrm>
            <a:off x="-762000" y="2530533"/>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81E237C-CC8C-4919-8506-8786B1349698}"/>
              </a:ext>
            </a:extLst>
          </p:cNvPr>
          <p:cNvPicPr/>
          <p:nvPr/>
        </p:nvPicPr>
        <p:blipFill rotWithShape="1">
          <a:blip r:embed="rId2" cstate="print">
            <a:extLst>
              <a:ext uri="{28A0092B-C50C-407E-A947-70E740481C1C}">
                <a14:useLocalDpi xmlns:a14="http://schemas.microsoft.com/office/drawing/2010/main" val="0"/>
              </a:ext>
            </a:extLst>
          </a:blip>
          <a:srcRect l="31429" t="26451"/>
          <a:stretch/>
        </p:blipFill>
        <p:spPr bwMode="auto">
          <a:xfrm>
            <a:off x="986589" y="2524517"/>
            <a:ext cx="161544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163014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47800" y="8001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ACTIVITY CHART:</a:t>
            </a:r>
          </a:p>
        </p:txBody>
      </p:sp>
      <p:sp>
        <p:nvSpPr>
          <p:cNvPr id="3" name="TextBox 3"/>
          <p:cNvSpPr txBox="1"/>
          <p:nvPr/>
        </p:nvSpPr>
        <p:spPr>
          <a:xfrm>
            <a:off x="-762000" y="2530533"/>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3AF08D9E-5957-4C8B-B7E3-C800E3EF19BE}"/>
              </a:ext>
            </a:extLst>
          </p:cNvPr>
          <p:cNvGraphicFramePr>
            <a:graphicFrameLocks noGrp="1"/>
          </p:cNvGraphicFramePr>
          <p:nvPr>
            <p:extLst>
              <p:ext uri="{D42A27DB-BD31-4B8C-83A1-F6EECF244321}">
                <p14:modId xmlns:p14="http://schemas.microsoft.com/office/powerpoint/2010/main" val="2844188345"/>
              </p:ext>
            </p:extLst>
          </p:nvPr>
        </p:nvGraphicFramePr>
        <p:xfrm>
          <a:off x="1447800" y="2095500"/>
          <a:ext cx="14478000" cy="7803357"/>
        </p:xfrm>
        <a:graphic>
          <a:graphicData uri="http://schemas.openxmlformats.org/drawingml/2006/table">
            <a:tbl>
              <a:tblPr firstRow="1" firstCol="1" lastRow="1" lastCol="1" bandRow="1" bandCol="1"/>
              <a:tblGrid>
                <a:gridCol w="4876800">
                  <a:extLst>
                    <a:ext uri="{9D8B030D-6E8A-4147-A177-3AD203B41FA5}">
                      <a16:colId xmlns:a16="http://schemas.microsoft.com/office/drawing/2014/main" val="2413906323"/>
                    </a:ext>
                  </a:extLst>
                </a:gridCol>
                <a:gridCol w="1828800">
                  <a:extLst>
                    <a:ext uri="{9D8B030D-6E8A-4147-A177-3AD203B41FA5}">
                      <a16:colId xmlns:a16="http://schemas.microsoft.com/office/drawing/2014/main" val="2295869237"/>
                    </a:ext>
                  </a:extLst>
                </a:gridCol>
                <a:gridCol w="4495800">
                  <a:extLst>
                    <a:ext uri="{9D8B030D-6E8A-4147-A177-3AD203B41FA5}">
                      <a16:colId xmlns:a16="http://schemas.microsoft.com/office/drawing/2014/main" val="3361678549"/>
                    </a:ext>
                  </a:extLst>
                </a:gridCol>
                <a:gridCol w="3276600">
                  <a:extLst>
                    <a:ext uri="{9D8B030D-6E8A-4147-A177-3AD203B41FA5}">
                      <a16:colId xmlns:a16="http://schemas.microsoft.com/office/drawing/2014/main" val="1021064348"/>
                    </a:ext>
                  </a:extLst>
                </a:gridCol>
              </a:tblGrid>
              <a:tr h="1130845">
                <a:tc>
                  <a:txBody>
                    <a:bodyPr/>
                    <a:lstStyle/>
                    <a:p>
                      <a:pPr marL="525145" algn="ctr">
                        <a:lnSpc>
                          <a:spcPct val="150000"/>
                        </a:lnSpc>
                      </a:pPr>
                      <a:r>
                        <a:rPr lang="en-US" sz="2000" b="1" u="heavy">
                          <a:effectLst/>
                          <a:latin typeface="Times New Roman" panose="02020603050405020304" pitchFamily="18" charset="0"/>
                          <a:ea typeface="Times New Roman" panose="02020603050405020304" pitchFamily="18" charset="0"/>
                          <a:cs typeface="Times New Roman" panose="02020603050405020304" pitchFamily="18" charset="0"/>
                        </a:rPr>
                        <a:t>TASK</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gn="ctr">
                        <a:lnSpc>
                          <a:spcPct val="150000"/>
                        </a:lnSpc>
                      </a:pPr>
                      <a:r>
                        <a:rPr lang="en-US" sz="2000" b="1" u="heavy">
                          <a:effectLst/>
                          <a:latin typeface="Times New Roman" panose="02020603050405020304" pitchFamily="18" charset="0"/>
                          <a:ea typeface="Times New Roman" panose="02020603050405020304" pitchFamily="18" charset="0"/>
                          <a:cs typeface="Times New Roman" panose="02020603050405020304" pitchFamily="18" charset="0"/>
                        </a:rPr>
                        <a:t>LABEL</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b="1" u="heavy">
                          <a:effectLst/>
                          <a:latin typeface="Times New Roman" panose="02020603050405020304" pitchFamily="18" charset="0"/>
                          <a:ea typeface="Times New Roman" panose="02020603050405020304" pitchFamily="18" charset="0"/>
                          <a:cs typeface="Times New Roman" panose="02020603050405020304" pitchFamily="18" charset="0"/>
                        </a:rPr>
                        <a:t>PREDECESSORS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541020" algn="ctr">
                        <a:lnSpc>
                          <a:spcPct val="150000"/>
                        </a:lnSpc>
                        <a:spcAft>
                          <a:spcPts val="0"/>
                        </a:spcAft>
                      </a:pPr>
                      <a:r>
                        <a:rPr lang="en-US" sz="2000" b="1" u="heavy" dirty="0">
                          <a:effectLst/>
                          <a:latin typeface="Times New Roman" panose="02020603050405020304" pitchFamily="18" charset="0"/>
                          <a:ea typeface="Times New Roman" panose="02020603050405020304" pitchFamily="18" charset="0"/>
                          <a:cs typeface="Times New Roman" panose="02020603050405020304" pitchFamily="18" charset="0"/>
                        </a:rPr>
                        <a:t>ESTIMATION</a:t>
                      </a:r>
                      <a:r>
                        <a:rPr lang="en-US" sz="2000" b="1"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u="heavy" dirty="0">
                          <a:effectLst/>
                          <a:latin typeface="Times New Roman" panose="02020603050405020304" pitchFamily="18" charset="0"/>
                          <a:ea typeface="Times New Roman" panose="02020603050405020304" pitchFamily="18" charset="0"/>
                          <a:cs typeface="Times New Roman" panose="02020603050405020304" pitchFamily="18" charset="0"/>
                        </a:rPr>
                        <a:t>DURATION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9351975"/>
                  </a:ext>
                </a:extLst>
              </a:tr>
              <a:tr h="256501">
                <a:tc>
                  <a:txBody>
                    <a:bodyPr/>
                    <a:lstStyle/>
                    <a:p>
                      <a:pPr marL="67945"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Setting</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up</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team</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36880"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7226677"/>
                  </a:ext>
                </a:extLst>
              </a:tr>
              <a:tr h="256501">
                <a:tc>
                  <a:txBody>
                    <a:bodyPr/>
                    <a:lstStyle/>
                    <a:p>
                      <a:pPr marL="67945" algn="ctr">
                        <a:lnSpc>
                          <a:spcPct val="150000"/>
                        </a:lnSpc>
                        <a:spcBef>
                          <a:spcPts val="5"/>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Discussing</a:t>
                      </a:r>
                      <a:r>
                        <a:rPr lang="en-US" sz="20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ideas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45135" algn="ctr">
                        <a:lnSpc>
                          <a:spcPct val="150000"/>
                        </a:lnSpc>
                        <a:spcBef>
                          <a:spcPts val="5"/>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B</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spcBef>
                          <a:spcPts val="5"/>
                        </a:spcBef>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spcBef>
                          <a:spcPts val="5"/>
                        </a:spcBef>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107331"/>
                  </a:ext>
                </a:extLst>
              </a:tr>
              <a:tr h="256501">
                <a:tc>
                  <a:txBody>
                    <a:bodyPr/>
                    <a:lstStyle/>
                    <a:p>
                      <a:pPr marL="67945"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Project</a:t>
                      </a:r>
                      <a:r>
                        <a:rPr lang="en-US" sz="20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Approval</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45135"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C</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6088290"/>
                  </a:ext>
                </a:extLst>
              </a:tr>
              <a:tr h="256501">
                <a:tc>
                  <a:txBody>
                    <a:bodyPr/>
                    <a:lstStyle/>
                    <a:p>
                      <a:pPr marL="67945"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Requirement</a:t>
                      </a:r>
                      <a:r>
                        <a:rPr lang="en-US" sz="2000" spc="-1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Analysis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36880"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A,B,C</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5408921"/>
                  </a:ext>
                </a:extLst>
              </a:tr>
              <a:tr h="256501">
                <a:tc>
                  <a:txBody>
                    <a:bodyPr/>
                    <a:lstStyle/>
                    <a:p>
                      <a:pPr marL="67945"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Setting up</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flow</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54025"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A,B,C</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6136250"/>
                  </a:ext>
                </a:extLst>
              </a:tr>
              <a:tr h="256501">
                <a:tc>
                  <a:txBody>
                    <a:bodyPr/>
                    <a:lstStyle/>
                    <a:p>
                      <a:pPr marL="67945"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UI</a:t>
                      </a:r>
                      <a:r>
                        <a:rPr lang="en-US" sz="2000" spc="-2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Design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62280"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F</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A,B,C,D</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15</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8720645"/>
                  </a:ext>
                </a:extLst>
              </a:tr>
              <a:tr h="256501">
                <a:tc>
                  <a:txBody>
                    <a:bodyPr/>
                    <a:lstStyle/>
                    <a:p>
                      <a:pPr marL="67945"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Limited</a:t>
                      </a:r>
                      <a:r>
                        <a:rPr lang="en-US" sz="20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development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36880"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G</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A,B,C,D,E,F</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9</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6559996"/>
                  </a:ext>
                </a:extLst>
              </a:tr>
              <a:tr h="818177">
                <a:tc>
                  <a:txBody>
                    <a:bodyPr/>
                    <a:lstStyle/>
                    <a:p>
                      <a:pPr marL="67945" marR="567055"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Error tracing during limited</a:t>
                      </a:r>
                      <a:r>
                        <a:rPr lang="en-US" sz="2000" spc="-28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development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36880" algn="ctr">
                        <a:lnSpc>
                          <a:spcPct val="150000"/>
                        </a:lnSpc>
                        <a:spcBef>
                          <a:spcPts val="5"/>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H</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spcBef>
                          <a:spcPts val="5"/>
                        </a:spcBef>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A,B,C,D,E,F,G</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spcBef>
                          <a:spcPts val="5"/>
                        </a:spcBef>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438818"/>
                  </a:ext>
                </a:extLst>
              </a:tr>
              <a:tr h="547948">
                <a:tc>
                  <a:txBody>
                    <a:bodyPr/>
                    <a:lstStyle/>
                    <a:p>
                      <a:pPr marL="67945"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Full</a:t>
                      </a:r>
                      <a:r>
                        <a:rPr lang="en-US" sz="20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development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6035"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A,B,C,D,E,F,G,H</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8777983"/>
                  </a:ext>
                </a:extLst>
              </a:tr>
              <a:tr h="839397">
                <a:tc>
                  <a:txBody>
                    <a:bodyPr/>
                    <a:lstStyle/>
                    <a:p>
                      <a:pPr marL="67945" marR="787400"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Error tracing during full</a:t>
                      </a:r>
                      <a:r>
                        <a:rPr lang="en-US" sz="2000" spc="-29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development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J</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A,B,C,D,E,F,G,H,I</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7778168"/>
                  </a:ext>
                </a:extLst>
              </a:tr>
              <a:tr h="547948">
                <a:tc>
                  <a:txBody>
                    <a:bodyPr/>
                    <a:lstStyle/>
                    <a:p>
                      <a:pPr marL="67945"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Full</a:t>
                      </a:r>
                      <a:r>
                        <a:rPr lang="en-US" sz="2000" spc="-1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deployment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36880"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A,B,C,D,E,F,G,H,I,J</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7</a:t>
                      </a:r>
                      <a:r>
                        <a:rPr lang="en-US" sz="20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days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1794939"/>
                  </a:ext>
                </a:extLst>
              </a:tr>
              <a:tr h="1102242">
                <a:tc>
                  <a:txBody>
                    <a:bodyPr/>
                    <a:lstStyle/>
                    <a:p>
                      <a:pPr marL="67945" marR="751840"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Final</a:t>
                      </a:r>
                      <a:r>
                        <a:rPr lang="en-US" sz="2000" spc="-4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documentation</a:t>
                      </a:r>
                      <a:r>
                        <a:rPr lang="en-US" sz="2000" spc="-4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8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Maintenance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marR="454025" algn="ctr">
                        <a:lnSpc>
                          <a:spcPct val="150000"/>
                        </a:lnSpc>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L</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A,B,C,D,E,F,G,H,I,J,K</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5780" algn="ctr">
                        <a:lnSpc>
                          <a:spcPct val="150000"/>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days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9187481"/>
                  </a:ext>
                </a:extLst>
              </a:tr>
            </a:tbl>
          </a:graphicData>
        </a:graphic>
      </p:graphicFrame>
    </p:spTree>
    <p:extLst>
      <p:ext uri="{BB962C8B-B14F-4D97-AF65-F5344CB8AC3E}">
        <p14:creationId xmlns:p14="http://schemas.microsoft.com/office/powerpoint/2010/main" val="1350785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143000" y="647700"/>
            <a:ext cx="13363055" cy="1534074"/>
          </a:xfrm>
          <a:prstGeom prst="rect">
            <a:avLst/>
          </a:prstGeom>
        </p:spPr>
        <p:txBody>
          <a:bodyPr lIns="0" tIns="0" rIns="0" bIns="0" rtlCol="0" anchor="t">
            <a:spAutoFit/>
          </a:bodyPr>
          <a:lstStyle/>
          <a:p>
            <a:pPr>
              <a:lnSpc>
                <a:spcPts val="13200"/>
              </a:lnSpc>
            </a:pPr>
            <a:r>
              <a:rPr lang="en-US" sz="8800" b="1" dirty="0">
                <a:solidFill>
                  <a:srgbClr val="FFFFFF"/>
                </a:solidFill>
                <a:latin typeface="Times New Roman" panose="02020603050405020304" pitchFamily="18" charset="0"/>
                <a:cs typeface="Times New Roman" panose="02020603050405020304" pitchFamily="18" charset="0"/>
              </a:rPr>
              <a:t>RESULT AND ANALYSIS:</a:t>
            </a:r>
          </a:p>
        </p:txBody>
      </p:sp>
      <p:sp>
        <p:nvSpPr>
          <p:cNvPr id="3" name="TextBox 3"/>
          <p:cNvSpPr txBox="1"/>
          <p:nvPr/>
        </p:nvSpPr>
        <p:spPr>
          <a:xfrm>
            <a:off x="1295400" y="2476500"/>
            <a:ext cx="12496800" cy="6559488"/>
          </a:xfrm>
          <a:prstGeom prst="rect">
            <a:avLst/>
          </a:prstGeom>
        </p:spPr>
        <p:txBody>
          <a:bodyPr wrap="square" lIns="0" tIns="0" rIns="0" bIns="0" rtlCol="0" anchor="t">
            <a:spAutoFit/>
          </a:bodyPr>
          <a:lstStyle/>
          <a:p>
            <a:pPr algn="just">
              <a:lnSpc>
                <a:spcPct val="150000"/>
              </a:lnSpc>
              <a:spcAft>
                <a:spcPts val="1000"/>
              </a:spcAft>
            </a:pPr>
            <a:r>
              <a:rPr lang="en-US" sz="3200" dirty="0">
                <a:solidFill>
                  <a:schemeClr val="bg1"/>
                </a:solidFill>
                <a:latin typeface="Times New Roman" panose="02020603050405020304" pitchFamily="18" charset="0"/>
                <a:cs typeface="Times New Roman" panose="02020603050405020304" pitchFamily="18" charset="0"/>
              </a:rPr>
              <a:t>Our problem statement was to create a software that makes the SRS generation and documentation easier for project developers. To free people from the hassle of constructing the whole document from scratch, we have developed a web based App which will generate the SRS document, which will cover the data of all the stakeholders of the project, their requirements, constraints and assumptions and also cover the expected flow of work. It will also include Data Flow Diagrams, State Transition Diagrams and Entity Relationship Diagram according to their relevance to the project. The generated SRS document can be re-edited if the user wants to</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6039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143000" y="647700"/>
            <a:ext cx="13363055" cy="1534074"/>
          </a:xfrm>
          <a:prstGeom prst="rect">
            <a:avLst/>
          </a:prstGeom>
        </p:spPr>
        <p:txBody>
          <a:bodyPr lIns="0" tIns="0" rIns="0" bIns="0" rtlCol="0" anchor="t">
            <a:spAutoFit/>
          </a:bodyPr>
          <a:lstStyle/>
          <a:p>
            <a:pPr>
              <a:lnSpc>
                <a:spcPts val="13200"/>
              </a:lnSpc>
            </a:pPr>
            <a:r>
              <a:rPr lang="en-US" sz="8800" b="1" dirty="0">
                <a:solidFill>
                  <a:srgbClr val="FFFFFF"/>
                </a:solidFill>
                <a:latin typeface="Times New Roman" panose="02020603050405020304" pitchFamily="18" charset="0"/>
                <a:cs typeface="Times New Roman" panose="02020603050405020304" pitchFamily="18" charset="0"/>
              </a:rPr>
              <a:t>FUTURE WORK:</a:t>
            </a:r>
          </a:p>
        </p:txBody>
      </p:sp>
      <p:sp>
        <p:nvSpPr>
          <p:cNvPr id="3" name="TextBox 3"/>
          <p:cNvSpPr txBox="1"/>
          <p:nvPr/>
        </p:nvSpPr>
        <p:spPr>
          <a:xfrm>
            <a:off x="1295400" y="2476500"/>
            <a:ext cx="14782800" cy="7307706"/>
          </a:xfrm>
          <a:prstGeom prst="rect">
            <a:avLst/>
          </a:prstGeom>
        </p:spPr>
        <p:txBody>
          <a:bodyPr wrap="square" lIns="0" tIns="0" rIns="0" bIns="0" rtlCol="0" anchor="t">
            <a:spAutoFit/>
          </a:bodyPr>
          <a:lstStyle/>
          <a:p>
            <a:pPr algn="just">
              <a:lnSpc>
                <a:spcPct val="150000"/>
              </a:lnSpc>
              <a:spcAft>
                <a:spcPts val="1000"/>
              </a:spcAft>
            </a:pPr>
            <a:r>
              <a:rPr lang="en-US" sz="3200" dirty="0">
                <a:solidFill>
                  <a:schemeClr val="bg1"/>
                </a:solidFill>
                <a:latin typeface="Times New Roman" panose="02020603050405020304" pitchFamily="18" charset="0"/>
                <a:cs typeface="Times New Roman" panose="02020603050405020304" pitchFamily="18" charset="0"/>
              </a:rPr>
              <a:t>Currently once the user generates their document and saves it and subsequently closes it, the document is removed from memory. In future, the feature can be provided for saving all your previous SRS documents on your account, wherein all the SRS documents that a user has made till now will be saved. Additionally, instead of just one simple login as is present currently, two-factor authentication can be provided so that the SRS documents of the user will have better protection. Currently the document can be saved as an HTML page, and in case the user wants to save it, he or she has to copy and paste the contents of the document. In future, a feature can be provided to the user for downloading it in multiple formats, or to mail it to their email IDs, which will be editable once the user downloads it on their system.</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624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rcRect t="11562" b="4167"/>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406893" y="4603750"/>
            <a:ext cx="13474213" cy="1134926"/>
          </a:xfrm>
          <a:prstGeom prst="rect">
            <a:avLst/>
          </a:prstGeom>
        </p:spPr>
        <p:txBody>
          <a:bodyPr lIns="0" tIns="0" rIns="0" bIns="0" rtlCol="0" anchor="t">
            <a:spAutoFit/>
          </a:bodyPr>
          <a:lstStyle/>
          <a:p>
            <a:pPr marL="0" lvl="0" indent="0" algn="ctr">
              <a:lnSpc>
                <a:spcPts val="8800"/>
              </a:lnSpc>
            </a:pPr>
            <a:r>
              <a:rPr lang="en-US" sz="9600" b="1" dirty="0">
                <a:solidFill>
                  <a:srgbClr val="112E34"/>
                </a:solidFill>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3400" y="876300"/>
            <a:ext cx="17373600" cy="1128514"/>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WORK BREAKDOWN STRUCTURE:</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2031565-69FD-41C4-BB82-CDE41B59A0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33700"/>
            <a:ext cx="16383000" cy="662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876300"/>
            <a:ext cx="16535400" cy="1153906"/>
          </a:xfrm>
          <a:prstGeom prst="rect">
            <a:avLst/>
          </a:prstGeom>
        </p:spPr>
        <p:txBody>
          <a:bodyPr wrap="square" lIns="0" tIns="0" rIns="0" bIns="0" rtlCol="0" anchor="t">
            <a:spAutoFit/>
          </a:bodyPr>
          <a:lstStyle/>
          <a:p>
            <a:pPr marL="0" lvl="0" indent="0">
              <a:lnSpc>
                <a:spcPts val="8800"/>
              </a:lnSpc>
            </a:pPr>
            <a:r>
              <a:rPr lang="en-US" sz="8000" b="1" dirty="0">
                <a:solidFill>
                  <a:srgbClr val="112E34"/>
                </a:solidFill>
                <a:latin typeface="Times New Roman" panose="02020603050405020304" pitchFamily="18" charset="0"/>
                <a:cs typeface="Times New Roman" panose="02020603050405020304" pitchFamily="18" charset="0"/>
              </a:rPr>
              <a:t>PROCESS MODEL</a:t>
            </a:r>
            <a:r>
              <a:rPr lang="en-US" sz="8000" dirty="0">
                <a:solidFill>
                  <a:srgbClr val="112E34"/>
                </a:solidFill>
                <a:latin typeface="HK Grotesk Medium Bold"/>
              </a:rPr>
              <a:t>:</a:t>
            </a:r>
          </a:p>
        </p:txBody>
      </p:sp>
      <p:sp>
        <p:nvSpPr>
          <p:cNvPr id="3" name="TextBox 3"/>
          <p:cNvSpPr txBox="1"/>
          <p:nvPr/>
        </p:nvSpPr>
        <p:spPr>
          <a:xfrm>
            <a:off x="1295400" y="3024105"/>
            <a:ext cx="14097000" cy="577209"/>
          </a:xfrm>
          <a:prstGeom prst="rect">
            <a:avLst/>
          </a:prstGeom>
        </p:spPr>
        <p:txBody>
          <a:bodyPr wrap="square" lIns="0" tIns="0" rIns="0" bIns="0" rtlCol="0" anchor="t">
            <a:spAutoFit/>
          </a:bodyPr>
          <a:lstStyle/>
          <a:p>
            <a:pPr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BEF6696-C783-4BF1-8632-DD5B1F8D914C}"/>
              </a:ext>
            </a:extLst>
          </p:cNvPr>
          <p:cNvPicPr/>
          <p:nvPr/>
        </p:nvPicPr>
        <p:blipFill rotWithShape="1">
          <a:blip r:embed="rId2">
            <a:extLst>
              <a:ext uri="{28A0092B-C50C-407E-A947-70E740481C1C}">
                <a14:useLocalDpi xmlns:a14="http://schemas.microsoft.com/office/drawing/2010/main" val="0"/>
              </a:ext>
            </a:extLst>
          </a:blip>
          <a:srcRect l="481" t="20478"/>
          <a:stretch/>
        </p:blipFill>
        <p:spPr bwMode="auto">
          <a:xfrm>
            <a:off x="1143000" y="2552700"/>
            <a:ext cx="16154400" cy="7010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4788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143000" y="647700"/>
            <a:ext cx="15697200" cy="1692771"/>
          </a:xfrm>
          <a:prstGeom prst="rect">
            <a:avLst/>
          </a:prstGeom>
        </p:spPr>
        <p:txBody>
          <a:bodyPr wrap="square" lIns="0" tIns="0" rIns="0" bIns="0" rtlCol="0" anchor="t">
            <a:spAutoFit/>
          </a:bodyPr>
          <a:lstStyle/>
          <a:p>
            <a:pPr>
              <a:lnSpc>
                <a:spcPts val="13200"/>
              </a:lnSpc>
            </a:pPr>
            <a:r>
              <a:rPr lang="en-US" sz="12000" b="1" dirty="0">
                <a:solidFill>
                  <a:srgbClr val="FFFFFF"/>
                </a:solidFill>
                <a:latin typeface="Times New Roman" panose="02020603050405020304" pitchFamily="18" charset="0"/>
                <a:cs typeface="Times New Roman" panose="02020603050405020304" pitchFamily="18" charset="0"/>
              </a:rPr>
              <a:t>PROCESS MODEL:</a:t>
            </a:r>
          </a:p>
        </p:txBody>
      </p:sp>
      <p:sp>
        <p:nvSpPr>
          <p:cNvPr id="3" name="TextBox 3"/>
          <p:cNvSpPr txBox="1"/>
          <p:nvPr/>
        </p:nvSpPr>
        <p:spPr>
          <a:xfrm>
            <a:off x="1143000" y="2857500"/>
            <a:ext cx="15163800" cy="6083204"/>
          </a:xfrm>
          <a:prstGeom prst="rect">
            <a:avLst/>
          </a:prstGeom>
        </p:spPr>
        <p:txBody>
          <a:bodyPr wrap="square" lIns="0" tIns="0" rIns="0" bIns="0" rtlCol="0" anchor="t">
            <a:spAutoFit/>
          </a:bodyPr>
          <a:lstStyle/>
          <a:p>
            <a:pPr>
              <a:lnSpc>
                <a:spcPct val="150000"/>
              </a:lnSpc>
              <a:spcAft>
                <a:spcPts val="1000"/>
              </a:spcAft>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 are using the </a:t>
            </a:r>
            <a:r>
              <a:rPr lang="en-US" sz="32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WATERFALL MODEL.</a:t>
            </a:r>
            <a:endPar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Why the model here? </a:t>
            </a:r>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 Requirements are clearly understood. </a:t>
            </a:r>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There are simple and have well known criteria. </a:t>
            </a:r>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 At the outset, we know all the specifications. </a:t>
            </a:r>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 It is difficult to run processes in parallel. </a:t>
            </a:r>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5. No daily updates are needed.</a:t>
            </a:r>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687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981200" y="2476500"/>
            <a:ext cx="13474213" cy="4166525"/>
          </a:xfrm>
          <a:prstGeom prst="rect">
            <a:avLst/>
          </a:prstGeom>
        </p:spPr>
        <p:txBody>
          <a:bodyPr lIns="0" tIns="0" rIns="0" bIns="0" rtlCol="0" anchor="t">
            <a:spAutoFit/>
          </a:bodyPr>
          <a:lstStyle/>
          <a:p>
            <a:pPr marL="0" lvl="0" indent="0" algn="ctr">
              <a:lnSpc>
                <a:spcPct val="150000"/>
              </a:lnSpc>
            </a:pPr>
            <a:r>
              <a:rPr lang="en-US" sz="9600" b="1" dirty="0">
                <a:solidFill>
                  <a:srgbClr val="FFFFFF"/>
                </a:solidFill>
                <a:latin typeface="Times New Roman" panose="02020603050405020304" pitchFamily="18" charset="0"/>
                <a:cs typeface="Times New Roman" panose="02020603050405020304" pitchFamily="18" charset="0"/>
              </a:rPr>
              <a:t>SOFTWARE SYSTEM ATTRIBUTES:</a:t>
            </a:r>
          </a:p>
        </p:txBody>
      </p:sp>
    </p:spTree>
    <p:extLst>
      <p:ext uri="{BB962C8B-B14F-4D97-AF65-F5344CB8AC3E}">
        <p14:creationId xmlns:p14="http://schemas.microsoft.com/office/powerpoint/2010/main" val="538430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143000" y="647700"/>
            <a:ext cx="13363055" cy="1730858"/>
          </a:xfrm>
          <a:prstGeom prst="rect">
            <a:avLst/>
          </a:prstGeom>
        </p:spPr>
        <p:txBody>
          <a:bodyPr lIns="0" tIns="0" rIns="0" bIns="0" rtlCol="0" anchor="t">
            <a:spAutoFit/>
          </a:bodyPr>
          <a:lstStyle/>
          <a:p>
            <a:pPr>
              <a:lnSpc>
                <a:spcPts val="13200"/>
              </a:lnSpc>
            </a:pPr>
            <a:r>
              <a:rPr lang="en-US" sz="12000" b="1" dirty="0">
                <a:solidFill>
                  <a:srgbClr val="FFFFFF"/>
                </a:solidFill>
                <a:latin typeface="Times New Roman" panose="02020603050405020304" pitchFamily="18" charset="0"/>
                <a:cs typeface="Times New Roman" panose="02020603050405020304" pitchFamily="18" charset="0"/>
              </a:rPr>
              <a:t>RELIABILITY:</a:t>
            </a:r>
          </a:p>
        </p:txBody>
      </p:sp>
      <p:sp>
        <p:nvSpPr>
          <p:cNvPr id="3" name="TextBox 3"/>
          <p:cNvSpPr txBox="1"/>
          <p:nvPr/>
        </p:nvSpPr>
        <p:spPr>
          <a:xfrm>
            <a:off x="1371600" y="2971751"/>
            <a:ext cx="11817410" cy="4343497"/>
          </a:xfrm>
          <a:prstGeom prst="rect">
            <a:avLst/>
          </a:prstGeom>
        </p:spPr>
        <p:txBody>
          <a:bodyPr lIns="0" tIns="0" rIns="0" bIns="0" rtlCol="0" anchor="t">
            <a:spAutoFit/>
          </a:bodyPr>
          <a:lstStyle/>
          <a:p>
            <a:pPr algn="just">
              <a:lnSpc>
                <a:spcPct val="150000"/>
              </a:lnSpc>
              <a:spcAft>
                <a:spcPts val="1000"/>
              </a:spcAft>
            </a:pPr>
            <a:r>
              <a:rPr lang="en-US" sz="3200" dirty="0">
                <a:solidFill>
                  <a:schemeClr val="bg1"/>
                </a:solidFill>
                <a:latin typeface="Times New Roman" panose="02020603050405020304" pitchFamily="18" charset="0"/>
                <a:cs typeface="Times New Roman" panose="02020603050405020304" pitchFamily="18" charset="0"/>
              </a:rPr>
              <a:t>Reliability in the SRS Document Generator will be ensured by thorough milestone and release testing. The delivered source code will be tested through thorough scenarios. Testing will be ensured by complying with the generated user cases. Comprehensive test scenarios and acceptance criteria will be established to reflect the necessary level reliability required of the SRS Document Generator.</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5006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B79E"/>
        </a:solidFill>
        <a:effectLst/>
      </p:bgPr>
    </p:bg>
    <p:spTree>
      <p:nvGrpSpPr>
        <p:cNvPr id="1" name=""/>
        <p:cNvGrpSpPr/>
        <p:nvPr/>
      </p:nvGrpSpPr>
      <p:grpSpPr>
        <a:xfrm>
          <a:off x="0" y="0"/>
          <a:ext cx="0" cy="0"/>
          <a:chOff x="0" y="0"/>
          <a:chExt cx="0" cy="0"/>
        </a:xfrm>
      </p:grpSpPr>
      <p:sp>
        <p:nvSpPr>
          <p:cNvPr id="2" name="TextBox 2"/>
          <p:cNvSpPr txBox="1"/>
          <p:nvPr/>
        </p:nvSpPr>
        <p:spPr>
          <a:xfrm>
            <a:off x="1355558" y="1028700"/>
            <a:ext cx="13363055" cy="1730858"/>
          </a:xfrm>
          <a:prstGeom prst="rect">
            <a:avLst/>
          </a:prstGeom>
        </p:spPr>
        <p:txBody>
          <a:bodyPr lIns="0" tIns="0" rIns="0" bIns="0" rtlCol="0" anchor="t">
            <a:spAutoFit/>
          </a:bodyPr>
          <a:lstStyle/>
          <a:p>
            <a:pPr>
              <a:lnSpc>
                <a:spcPts val="13200"/>
              </a:lnSpc>
            </a:pPr>
            <a:r>
              <a:rPr lang="en-US" sz="12000" b="1" dirty="0">
                <a:solidFill>
                  <a:srgbClr val="FFFFFF"/>
                </a:solidFill>
                <a:latin typeface="Times New Roman" panose="02020603050405020304" pitchFamily="18" charset="0"/>
                <a:cs typeface="Times New Roman" panose="02020603050405020304" pitchFamily="18" charset="0"/>
              </a:rPr>
              <a:t>SECURITY:</a:t>
            </a:r>
          </a:p>
        </p:txBody>
      </p:sp>
      <p:sp>
        <p:nvSpPr>
          <p:cNvPr id="3" name="TextBox 3"/>
          <p:cNvSpPr txBox="1"/>
          <p:nvPr/>
        </p:nvSpPr>
        <p:spPr>
          <a:xfrm>
            <a:off x="1371600" y="2971751"/>
            <a:ext cx="11817410" cy="5082160"/>
          </a:xfrm>
          <a:prstGeom prst="rect">
            <a:avLst/>
          </a:prstGeom>
        </p:spPr>
        <p:txBody>
          <a:bodyPr lIns="0" tIns="0" rIns="0" bIns="0" rtlCol="0" anchor="t">
            <a:spAutoFit/>
          </a:bodyPr>
          <a:lstStyle/>
          <a:p>
            <a:pPr algn="just">
              <a:lnSpc>
                <a:spcPct val="150000"/>
              </a:lnSpc>
              <a:spcAft>
                <a:spcPts val="1000"/>
              </a:spcAft>
            </a:pPr>
            <a:r>
              <a:rPr lang="en-US" sz="3200" dirty="0">
                <a:solidFill>
                  <a:schemeClr val="bg1"/>
                </a:solidFill>
                <a:latin typeface="Times New Roman" panose="02020603050405020304" pitchFamily="18" charset="0"/>
                <a:cs typeface="Times New Roman" panose="02020603050405020304" pitchFamily="18" charset="0"/>
              </a:rPr>
              <a:t>The SRS Document Generator will maintain security by ensuring User login. The users who wish to login to the system must enter the valid credentials to get granted to login to the system. It will ensure that the new users’ data is kept encrypted. Software security is designed and used to protect computer programs against deliberate and other hacker attacks. This system’s software security is necessary as it allows to provide integrity of the system, user identification, and data availability. </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9207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1385</Words>
  <Application>Microsoft Office PowerPoint</Application>
  <PresentationFormat>Custom</PresentationFormat>
  <Paragraphs>144</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Times New Roman</vt:lpstr>
      <vt:lpstr>HK Grotesk Medium Bold</vt:lpstr>
      <vt:lpstr>Calibri</vt:lpstr>
      <vt:lpstr>HK Grotesk Medium</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RINISHA JAIN</cp:lastModifiedBy>
  <cp:revision>14</cp:revision>
  <dcterms:created xsi:type="dcterms:W3CDTF">2006-08-16T00:00:00Z</dcterms:created>
  <dcterms:modified xsi:type="dcterms:W3CDTF">2021-06-05T14:42:23Z</dcterms:modified>
  <dc:identifier>DAEghaQnEWM</dc:identifier>
</cp:coreProperties>
</file>